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91" r:id="rId4"/>
    <p:sldId id="292" r:id="rId5"/>
    <p:sldId id="293" r:id="rId6"/>
    <p:sldId id="294" r:id="rId7"/>
    <p:sldId id="295" r:id="rId8"/>
    <p:sldId id="269" r:id="rId9"/>
    <p:sldId id="296" r:id="rId10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5790" autoAdjust="0"/>
  </p:normalViewPr>
  <p:slideViewPr>
    <p:cSldViewPr snapToGrid="0" snapToObjects="1">
      <p:cViewPr>
        <p:scale>
          <a:sx n="66" d="100"/>
          <a:sy n="66" d="100"/>
        </p:scale>
        <p:origin x="-876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06/03/38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12/5/2016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6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7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10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6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Chapter 7</a:t>
            </a:r>
            <a:r>
              <a:rPr lang="en-US" dirty="0"/>
              <a:t>: Evaluating and Controlling Technology</a:t>
            </a:r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Information, Knowledge, and Judgment</a:t>
            </a:r>
          </a:p>
          <a:p>
            <a:r>
              <a:rPr lang="en-US" dirty="0" smtClean="0"/>
              <a:t>The </a:t>
            </a:r>
            <a:r>
              <a:rPr lang="en-US" dirty="0"/>
              <a:t>‘Digital Divide’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Information, Knowledge, and Judgment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/>
              <a:t>Evaluating Information on the Web:</a:t>
            </a:r>
          </a:p>
          <a:p>
            <a:r>
              <a:rPr lang="en-US" sz="2400" dirty="0"/>
              <a:t>Expert information or ‘wisdom of the crowd’?</a:t>
            </a:r>
          </a:p>
          <a:p>
            <a:pPr lvl="1"/>
            <a:r>
              <a:rPr lang="en-US" dirty="0"/>
              <a:t>amount of information on the web, much of this information is not correct</a:t>
            </a:r>
          </a:p>
          <a:p>
            <a:pPr lvl="1"/>
            <a:r>
              <a:rPr lang="en-US" dirty="0"/>
              <a:t>Search engines are replacing librarians, but Web sites are ranked by popularity, not by expert evaluation</a:t>
            </a:r>
          </a:p>
          <a:p>
            <a:pPr lvl="1"/>
            <a:r>
              <a:rPr lang="en-US" dirty="0"/>
              <a:t>Wisdom of the crowd - ratings by public of website</a:t>
            </a:r>
          </a:p>
          <a:p>
            <a:pPr lvl="1"/>
            <a:r>
              <a:rPr lang="en-US" dirty="0"/>
              <a:t>If millions participate, the results will be useful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Information, Knowledge, and Judgment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Evaluating Information on the Web (cont.):</a:t>
            </a:r>
          </a:p>
          <a:p>
            <a:r>
              <a:rPr lang="en-US" dirty="0">
                <a:hlinkClick r:id="rId2"/>
              </a:rPr>
              <a:t>Wikipedia</a:t>
            </a:r>
            <a:r>
              <a:rPr lang="en-US" dirty="0"/>
              <a:t>:</a:t>
            </a:r>
          </a:p>
          <a:p>
            <a:pPr lvl="1"/>
            <a:r>
              <a:rPr lang="en-US" sz="2800" dirty="0"/>
              <a:t>Written by volunteers, some posts are not accurate</a:t>
            </a:r>
          </a:p>
          <a:p>
            <a:pPr lvl="1"/>
            <a:r>
              <a:rPr lang="en-US" sz="2800" dirty="0"/>
              <a:t>Although anyone can write, most people do not</a:t>
            </a:r>
          </a:p>
          <a:p>
            <a:pPr lvl="1"/>
            <a:r>
              <a:rPr lang="en-US" sz="2800" dirty="0"/>
              <a:t>Those that do typically are educated and experts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0" y="1682069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Information, Knowledge, and Judgment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Computer Models:</a:t>
            </a:r>
          </a:p>
          <a:p>
            <a:r>
              <a:rPr lang="en-US" dirty="0"/>
              <a:t>Evaluating Models</a:t>
            </a:r>
          </a:p>
          <a:p>
            <a:pPr lvl="1"/>
            <a:r>
              <a:rPr lang="en-US" sz="2800" dirty="0"/>
              <a:t>How well do the modelers understand the underlying science or theory?</a:t>
            </a:r>
          </a:p>
          <a:p>
            <a:pPr lvl="1"/>
            <a:r>
              <a:rPr lang="en-US" sz="2800" dirty="0"/>
              <a:t>Models necessarily involve assumptions and simplifications of reality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690688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Information, Knowledge, and Judgment (cont.)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Computer Models (cont.):</a:t>
            </a:r>
          </a:p>
          <a:p>
            <a:r>
              <a:rPr lang="en-US" sz="2400" dirty="0"/>
              <a:t>Why models may not be accurate</a:t>
            </a:r>
          </a:p>
          <a:p>
            <a:pPr lvl="1"/>
            <a:r>
              <a:rPr lang="en-US" dirty="0"/>
              <a:t>We might not have complete knowledge of the system we are modeling</a:t>
            </a:r>
          </a:p>
          <a:p>
            <a:pPr lvl="1"/>
            <a:r>
              <a:rPr lang="en-US" dirty="0"/>
              <a:t>The data describing current conditions or characteristics may be incomplete of inaccurate</a:t>
            </a:r>
          </a:p>
          <a:p>
            <a:pPr lvl="1"/>
            <a:r>
              <a:rPr lang="en-US" dirty="0"/>
              <a:t>Computing power may be inadequate for the complexity of the model</a:t>
            </a:r>
          </a:p>
          <a:p>
            <a:pPr lvl="1"/>
            <a:r>
              <a:rPr lang="en-US" dirty="0"/>
              <a:t>It is difficult, if not impossible, to numerically quantify variables that represent human values and choices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1" y="1638526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"Digital Divide"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dirty="0"/>
              <a:t>Trends in Computer Access:</a:t>
            </a:r>
          </a:p>
          <a:p>
            <a:pPr>
              <a:lnSpc>
                <a:spcPct val="80000"/>
              </a:lnSpc>
            </a:pPr>
            <a:r>
              <a:rPr lang="en-US" dirty="0"/>
              <a:t>New technologies only available to the wealthy</a:t>
            </a:r>
          </a:p>
          <a:p>
            <a:pPr>
              <a:lnSpc>
                <a:spcPct val="80000"/>
              </a:lnSpc>
            </a:pPr>
            <a:r>
              <a:rPr lang="en-US" dirty="0"/>
              <a:t>The time it takes for new technology to make its way into common use is decreasing</a:t>
            </a:r>
          </a:p>
          <a:p>
            <a:pPr>
              <a:lnSpc>
                <a:spcPct val="80000"/>
              </a:lnSpc>
            </a:pPr>
            <a:r>
              <a:rPr lang="en-US" dirty="0"/>
              <a:t>Cost is not the only factor; ease of use plays a role</a:t>
            </a:r>
          </a:p>
          <a:p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3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986972" y="1512388"/>
            <a:ext cx="8571049" cy="4937760"/>
          </a:xfrm>
        </p:spPr>
        <p:txBody>
          <a:bodyPr lIns="0" tIns="0" rIns="0" bIns="0"/>
          <a:lstStyle/>
          <a:p>
            <a:pPr>
              <a:lnSpc>
                <a:spcPct val="80000"/>
              </a:lnSpc>
              <a:buNone/>
            </a:pPr>
            <a:r>
              <a:rPr lang="en-US" dirty="0"/>
              <a:t>The Global Divide and the Next Billion Users:</a:t>
            </a:r>
          </a:p>
          <a:p>
            <a:pPr>
              <a:lnSpc>
                <a:spcPct val="80000"/>
              </a:lnSpc>
            </a:pPr>
            <a:r>
              <a:rPr lang="en-US" dirty="0"/>
              <a:t>Approximately one billion people worldwide have access to the Web; approximately five billion do not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organizations </a:t>
            </a:r>
            <a:r>
              <a:rPr lang="en-US" dirty="0"/>
              <a:t>and huge computer companies are spreading computer access to people in developing countries</a:t>
            </a:r>
          </a:p>
          <a:p>
            <a:pPr>
              <a:lnSpc>
                <a:spcPct val="80000"/>
              </a:lnSpc>
            </a:pPr>
            <a:r>
              <a:rPr lang="en-US" dirty="0"/>
              <a:t>Bringing new technology to poor countries is not just a matter of money to buy equipment; PCs and laptops must work in extreme </a:t>
            </a:r>
            <a:r>
              <a:rPr lang="en-US" dirty="0" smtClean="0"/>
              <a:t>environments</a:t>
            </a:r>
            <a:endParaRPr lang="en-US" dirty="0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986972" y="532674"/>
            <a:ext cx="8571049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  <a:defRPr/>
            </a:pPr>
            <a:r>
              <a:rPr lang="en-US" sz="4000" dirty="0"/>
              <a:t>The "Digital Divide" (cont.)</a:t>
            </a:r>
            <a:endParaRPr lang="en-US" sz="4300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4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Q1) fill blank :</a:t>
            </a:r>
          </a:p>
          <a:p>
            <a:pPr marL="0" indent="0">
              <a:buNone/>
            </a:pPr>
            <a:r>
              <a:rPr lang="en-US" dirty="0" smtClean="0"/>
              <a:t>1- …………………..</a:t>
            </a:r>
            <a:r>
              <a:rPr lang="en-US" dirty="0"/>
              <a:t> Trends in Computer </a:t>
            </a:r>
            <a:r>
              <a:rPr lang="en-US" dirty="0" smtClean="0"/>
              <a:t>Access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 smtClean="0"/>
              <a:t>2- ………………….</a:t>
            </a:r>
            <a:r>
              <a:rPr lang="en-US" sz="2800" dirty="0"/>
              <a:t> Written by volunteers, some posts are not </a:t>
            </a:r>
            <a:r>
              <a:rPr lang="en-US" sz="2800" dirty="0" smtClean="0"/>
              <a:t>accurate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 smtClean="0"/>
              <a:t>Q2) put true or false: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 smtClean="0"/>
              <a:t>1- </a:t>
            </a:r>
            <a:r>
              <a:rPr lang="en-US" dirty="0"/>
              <a:t>amount of information on the web, much of this information is </a:t>
            </a:r>
            <a:r>
              <a:rPr lang="en-US" dirty="0" smtClean="0"/>
              <a:t>correct(     )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 smtClean="0"/>
              <a:t>2- </a:t>
            </a:r>
            <a:r>
              <a:rPr lang="en-US" dirty="0"/>
              <a:t>Models necessarily involve assumptions and simplifications of </a:t>
            </a:r>
            <a:r>
              <a:rPr lang="en-US" dirty="0" smtClean="0"/>
              <a:t>reality(    )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lvl="1" indent="0">
              <a:spcBef>
                <a:spcPts val="10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901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1744</TotalTime>
  <Words>457</Words>
  <Application>Microsoft Office PowerPoint</Application>
  <PresentationFormat>مخصص</PresentationFormat>
  <Paragraphs>73</Paragraphs>
  <Slides>9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Office Theme</vt:lpstr>
      <vt:lpstr>Social, Legal, and Ethical Issues for Computing Technology</vt:lpstr>
      <vt:lpstr>Chapter Outline</vt:lpstr>
      <vt:lpstr>Information, Knowledge, and Judgment</vt:lpstr>
      <vt:lpstr>Information, Knowledge, and Judgment (cont.)</vt:lpstr>
      <vt:lpstr>Information, Knowledge, and Judgment (cont.)</vt:lpstr>
      <vt:lpstr>Information, Knowledge, and Judgment (cont.)</vt:lpstr>
      <vt:lpstr>The "Digital Divide"</vt:lpstr>
      <vt:lpstr>The "Digital Divide" (cont.)</vt:lpstr>
      <vt:lpstr>Question: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76</cp:revision>
  <cp:lastPrinted>2016-09-04T09:18:21Z</cp:lastPrinted>
  <dcterms:created xsi:type="dcterms:W3CDTF">2016-01-26T18:40:35Z</dcterms:created>
  <dcterms:modified xsi:type="dcterms:W3CDTF">2016-12-05T18:46:58Z</dcterms:modified>
</cp:coreProperties>
</file>